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Amatic SC"/>
      <p:regular r:id="rId12"/>
      <p:bold r:id="rId13"/>
    </p:embeddedFont>
    <p:embeddedFont>
      <p:font typeface="Source Code Pro"/>
      <p:regular r:id="rId14"/>
      <p:bold r:id="rId15"/>
      <p:italic r:id="rId16"/>
      <p:boldItalic r:id="rId17"/>
    </p:embeddedFont>
    <p:embeddedFont>
      <p:font typeface="Pacifico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maticSC-bold.fntdata"/><Relationship Id="rId12" Type="http://schemas.openxmlformats.org/officeDocument/2006/relationships/font" Target="fonts/AmaticSC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bold.fntdata"/><Relationship Id="rId14" Type="http://schemas.openxmlformats.org/officeDocument/2006/relationships/font" Target="fonts/SourceCodePro-regular.fntdata"/><Relationship Id="rId17" Type="http://schemas.openxmlformats.org/officeDocument/2006/relationships/font" Target="fonts/SourceCodePro-boldItalic.fntdata"/><Relationship Id="rId16" Type="http://schemas.openxmlformats.org/officeDocument/2006/relationships/font" Target="fonts/SourceCode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acific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c6f59039d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c6f5903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6f59039d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6f59039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6f59039d_0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c6f59039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c6f59039d_0_2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c6f59039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6f59039d_0_2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6f59039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c6f59039d_0_2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c6f59039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google.com/maps/d/edit?mid=17D-fHysuKBxxc0hl2KqTq61gAaACmpY&amp;usp=sharin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ocs.google.com/spreadsheets/d/1uPPbuBFBXw58cT0KlJ2APWHNokw5Ym7_/edit?usp=sharing&amp;ouid=109753107485021143568&amp;rtpof=true&amp;sd=true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cs.google.com/spreadsheets/d/1alWETICru5xHM5yBGcOw7h_qU4urWM9p/edit?usp=sharing&amp;ouid=109753107485021143568&amp;rtpof=true&amp;sd=true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rive.google.com/file/d/1yDg4JXv8NE4BEZ9y7eW6u7QvauUV9gFY/view?usp=sharing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39225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Grasmere Village Water Precinct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Mission Statement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Vision Statement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58700" cy="19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Grasmere VWP provide water distribution  to residents in Grasmere. The water is purchased from Manchester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2399850"/>
            <a:ext cx="8520600" cy="216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story of one community using google to meet their asset </a:t>
            </a:r>
            <a:r>
              <a:rPr lang="en"/>
              <a:t>management</a:t>
            </a:r>
            <a:r>
              <a:rPr lang="en"/>
              <a:t> needs and the NHDES Grant requirements. We are going to look at a water system horizontal assets.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WE are going to look at the inventory, work order system, digital records and Asset Management Worksheet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Distribution SYSTEM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Grasmere Water System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57000" y="526350"/>
            <a:ext cx="79932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40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5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The LOS workshop goals are as follows:</a:t>
            </a:r>
            <a:r>
              <a:rPr b="0" i="1" lang="en" sz="1700" u="sng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  <a:hlinkClick r:id="rId3"/>
              </a:rPr>
              <a:t>LoS Matrix</a:t>
            </a:r>
            <a:endParaRPr b="0" i="1" sz="150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1"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</a:t>
            </a:r>
            <a:r>
              <a:rPr b="0" i="1" lang="en" sz="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	</a:t>
            </a:r>
            <a:r>
              <a:rPr b="0" i="1" lang="en" sz="17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Identify the LOS that the organization delivers to its customers in wastewater and stormwater collection systems.</a:t>
            </a:r>
            <a:endParaRPr b="0" i="1" sz="170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1" lang="en" sz="17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·</a:t>
            </a:r>
            <a:r>
              <a:rPr b="0" i="1" lang="en" sz="10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   	</a:t>
            </a:r>
            <a:r>
              <a:rPr b="0" i="1" lang="en" sz="17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Identify the key performance indicators that provide a meaningful measurement of how well those levels are being met.</a:t>
            </a:r>
            <a:endParaRPr b="0" i="1" sz="170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1" lang="en" sz="17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·</a:t>
            </a:r>
            <a:r>
              <a:rPr b="0" i="1" lang="en" sz="10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   	</a:t>
            </a:r>
            <a:r>
              <a:rPr b="0" i="1" lang="en" sz="17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Establish performance targets considering the trade-offs between level of service and cost of service.</a:t>
            </a:r>
            <a:endParaRPr b="0" i="1" sz="170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1" lang="en" sz="17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·</a:t>
            </a:r>
            <a:r>
              <a:rPr b="0" i="1" lang="en" sz="10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   	</a:t>
            </a:r>
            <a:r>
              <a:rPr b="0" i="1" lang="en" sz="17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Develop a communication plan for customers regarding these LOS and how your organization is addressing them.</a:t>
            </a:r>
            <a:endParaRPr b="0" i="1" sz="170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1" lang="en" sz="17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·</a:t>
            </a:r>
            <a:r>
              <a:rPr b="0" i="1" lang="en" sz="10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   	</a:t>
            </a:r>
            <a:r>
              <a:rPr b="0" i="1" lang="en" sz="170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Train the staff on general asset management concepts and the importance of LOS in creating an effective asset management program.</a:t>
            </a:r>
            <a:endParaRPr b="0" i="1" sz="170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4877475" y="296900"/>
            <a:ext cx="4186500" cy="176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Developing Financial projection for capital needs based on age and useful life</a:t>
            </a:r>
            <a:endParaRPr sz="3600"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4930350" y="2380188"/>
            <a:ext cx="3981900" cy="21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Understanding your system and planning for its needs. Keeping the lowest </a:t>
            </a:r>
            <a:r>
              <a:rPr b="1" lang="en" sz="1600"/>
              <a:t>lifetime</a:t>
            </a:r>
            <a:r>
              <a:rPr b="1" lang="en" sz="1600"/>
              <a:t> cost for each asset and protecting the customers from unstable rate increase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chemeClr val="hlink"/>
                </a:solidFill>
                <a:hlinkClick r:id="rId3"/>
              </a:rPr>
              <a:t>AM worksheet</a:t>
            </a:r>
            <a:endParaRPr b="1" sz="1600"/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3388" y="159025"/>
            <a:ext cx="2466975" cy="237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677875"/>
            <a:ext cx="4308949" cy="231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549775" y="3423575"/>
            <a:ext cx="8143800" cy="11184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r>
              <a:rPr lang="en"/>
              <a:t> of Google Tools for Grasmere Village Water </a:t>
            </a:r>
            <a:r>
              <a:rPr lang="en"/>
              <a:t>Precinct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Involves setting the system up training and the use of the program</a:t>
            </a:r>
            <a:r>
              <a:rPr lang="en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Go to training video</a:t>
            </a:r>
            <a:endParaRPr/>
          </a:p>
        </p:txBody>
      </p:sp>
      <p:pic>
        <p:nvPicPr>
          <p:cNvPr id="87" name="Google Shape;8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8025" y="362875"/>
            <a:ext cx="264795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